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99" r:id="rId9"/>
    <p:sldId id="276" r:id="rId10"/>
    <p:sldId id="277" r:id="rId11"/>
    <p:sldId id="265" r:id="rId12"/>
    <p:sldId id="266" r:id="rId13"/>
    <p:sldId id="267" r:id="rId14"/>
    <p:sldId id="268" r:id="rId15"/>
    <p:sldId id="279" r:id="rId16"/>
    <p:sldId id="280" r:id="rId17"/>
    <p:sldId id="281" r:id="rId18"/>
    <p:sldId id="282" r:id="rId19"/>
    <p:sldId id="283" r:id="rId20"/>
    <p:sldId id="270" r:id="rId21"/>
    <p:sldId id="273" r:id="rId22"/>
    <p:sldId id="284" r:id="rId23"/>
    <p:sldId id="304" r:id="rId24"/>
    <p:sldId id="274" r:id="rId25"/>
    <p:sldId id="285" r:id="rId26"/>
    <p:sldId id="286" r:id="rId27"/>
    <p:sldId id="301" r:id="rId28"/>
    <p:sldId id="297" r:id="rId29"/>
    <p:sldId id="287" r:id="rId30"/>
    <p:sldId id="288" r:id="rId31"/>
    <p:sldId id="289" r:id="rId32"/>
    <p:sldId id="290" r:id="rId33"/>
    <p:sldId id="291" r:id="rId34"/>
    <p:sldId id="295" r:id="rId35"/>
    <p:sldId id="292" r:id="rId36"/>
    <p:sldId id="293" r:id="rId37"/>
    <p:sldId id="296" r:id="rId38"/>
    <p:sldId id="302" r:id="rId39"/>
    <p:sldId id="303" r:id="rId40"/>
    <p:sldId id="305" r:id="rId41"/>
    <p:sldId id="306" r:id="rId42"/>
    <p:sldId id="307" r:id="rId43"/>
    <p:sldId id="30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43" autoAdjust="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F0DDD-327B-48B1-BC1D-F278CFAAF8D0}" type="datetimeFigureOut">
              <a:rPr lang="en-IN" smtClean="0"/>
              <a:pPr/>
              <a:t>10-01-2013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A3454-AD9F-41C1-83A3-B6FA29968B2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surv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surv.org/REPORTING%20A%20CASE%20BY%20SMS.pdf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97502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Andalus" pitchFamily="18" charset="-78"/>
                <a:cs typeface="Andalus" pitchFamily="18" charset="-78"/>
              </a:rPr>
              <a:t>IDsurv.org</a:t>
            </a:r>
            <a:br>
              <a:rPr lang="en-US" sz="6600" b="1" dirty="0" smtClean="0">
                <a:latin typeface="Andalus" pitchFamily="18" charset="-78"/>
                <a:cs typeface="Andalus" pitchFamily="18" charset="-78"/>
              </a:rPr>
            </a:b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An innovative Infectitious Disease and Serious AEFI surveillance system</a:t>
            </a:r>
            <a:endParaRPr lang="en-IN" sz="66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Andalus" pitchFamily="18" charset="-78"/>
                <a:cs typeface="Andalus" pitchFamily="18" charset="-78"/>
              </a:rPr>
              <a:t>How do I join IDsurv.org?</a:t>
            </a:r>
            <a:endParaRPr lang="en-IN" sz="48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Log on to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	</a:t>
            </a:r>
            <a:r>
              <a:rPr lang="en-US" dirty="0" smtClean="0">
                <a:latin typeface="Andalus" pitchFamily="18" charset="-78"/>
                <a:cs typeface="Andalus" pitchFamily="18" charset="-78"/>
                <a:hlinkClick r:id="rId2"/>
              </a:rPr>
              <a:t>http://www.idsurv.org/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		The following Screen will appear………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Dsurv\ID surv Website Pics\homep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How to get registered?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6156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Click on the ‘Sign up/ Log in’ button as shown below </a:t>
            </a:r>
            <a:endParaRPr lang="en-IN" sz="24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" name="Picture 3" descr="D:\IDsurv\ID surv Website Pics\Sign u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987824" y="5373216"/>
            <a:ext cx="613821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Then 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the following panel will open…… 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Click on “Register” button 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pic>
        <p:nvPicPr>
          <p:cNvPr id="4098" name="Picture 2" descr="D:\IDsurv\ID surv Website Pics\re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338" y="836712"/>
            <a:ext cx="9210676" cy="60212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99792" y="6021288"/>
            <a:ext cx="6396303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Then the following form will appear……..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IDsurv\ID surv Website Pics\Add new us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653136"/>
          </a:xfrm>
          <a:prstGeom prst="rect">
            <a:avLst/>
          </a:prstGeom>
          <a:noFill/>
        </p:spPr>
      </p:pic>
      <p:pic>
        <p:nvPicPr>
          <p:cNvPr id="3" name="Picture 4" descr="D:\IDsurv\ID surv Website Pics\Addnew user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3"/>
            <a:ext cx="9144000" cy="27809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6228601"/>
            <a:ext cx="3384376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i="1" dirty="0" smtClean="0"/>
              <a:t>Click here</a:t>
            </a:r>
            <a:endParaRPr lang="en-IN" sz="3200" i="1" dirty="0"/>
          </a:p>
        </p:txBody>
      </p:sp>
      <p:sp>
        <p:nvSpPr>
          <p:cNvPr id="5" name="Right Arrow 4"/>
          <p:cNvSpPr/>
          <p:nvPr/>
        </p:nvSpPr>
        <p:spPr>
          <a:xfrm>
            <a:off x="3089536" y="6300609"/>
            <a:ext cx="97840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7772400" cy="3816423"/>
          </a:xfrm>
        </p:spPr>
        <p:txBody>
          <a:bodyPr>
            <a:noAutofit/>
          </a:bodyPr>
          <a:lstStyle/>
          <a:p>
            <a:pPr algn="just"/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After submitting the form you will get your username and password, once your registration is verified and approved by the Administrator.</a:t>
            </a:r>
            <a:r>
              <a:rPr lang="en-IN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dirty="0" smtClean="0">
                <a:latin typeface="Andalus" pitchFamily="18" charset="-78"/>
                <a:cs typeface="Andalus" pitchFamily="18" charset="-78"/>
              </a:rPr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Andalus" pitchFamily="18" charset="-78"/>
                <a:cs typeface="Andalus" pitchFamily="18" charset="-78"/>
              </a:rPr>
              <a:t>If you are already registered user Login from here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6" name="Picture 2" descr="D:\IDsurv\ID surv Website Pics\already registerd user logi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</p:spPr>
      </p:pic>
      <p:sp>
        <p:nvSpPr>
          <p:cNvPr id="6" name="Left Arrow 5"/>
          <p:cNvSpPr/>
          <p:nvPr/>
        </p:nvSpPr>
        <p:spPr>
          <a:xfrm rot="17573171">
            <a:off x="1348427" y="1499206"/>
            <a:ext cx="652811" cy="229965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esktop\close pan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Lenovo\Desktop\hel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Up Arrow Callout 2"/>
          <p:cNvSpPr/>
          <p:nvPr/>
        </p:nvSpPr>
        <p:spPr>
          <a:xfrm>
            <a:off x="899592" y="4869160"/>
            <a:ext cx="1872208" cy="1080120"/>
          </a:xfrm>
          <a:prstGeom prst="upArrow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Shows how to use this Website?</a:t>
            </a:r>
            <a:endParaRPr lang="en-IN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2555776" y="3284984"/>
            <a:ext cx="2448272" cy="1296144"/>
          </a:xfrm>
          <a:prstGeom prst="downArrow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Shows the definition of 10 Diseases mentioned in ‘About us’</a:t>
            </a:r>
            <a:endParaRPr lang="en-IN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0"/>
            <a:ext cx="8373616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j-ea"/>
                <a:cs typeface="Andalus" pitchFamily="18" charset="-78"/>
              </a:rPr>
              <a:t>How to report a case?</a:t>
            </a:r>
            <a:endParaRPr kumimoji="0" lang="en-IN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pic>
        <p:nvPicPr>
          <p:cNvPr id="5" name="Picture 2" descr="D:\IDsurv\ID surv Website Pics\Report a case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071012" cy="61653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4797152"/>
            <a:ext cx="3384376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Andalus" pitchFamily="18" charset="-78"/>
                <a:cs typeface="Andalus" pitchFamily="18" charset="-78"/>
              </a:rPr>
              <a:t>Click on this Tab</a:t>
            </a:r>
            <a:endParaRPr lang="en-IN" sz="3200" i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635896" y="4869160"/>
            <a:ext cx="978408" cy="360040"/>
          </a:xfrm>
          <a:prstGeom prst="rightArrow">
            <a:avLst/>
          </a:prstGeom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IDsurv\ID surv Website Pics\register userna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165303"/>
          </a:xfrm>
          <a:prstGeom prst="rect">
            <a:avLst/>
          </a:prstGeom>
          <a:noFill/>
        </p:spPr>
      </p:pic>
      <p:sp>
        <p:nvSpPr>
          <p:cNvPr id="5" name="Right Arrow 4"/>
          <p:cNvSpPr/>
          <p:nvPr/>
        </p:nvSpPr>
        <p:spPr>
          <a:xfrm flipH="1">
            <a:off x="2195736" y="2780928"/>
            <a:ext cx="2268760" cy="504056"/>
          </a:xfrm>
          <a:prstGeom prst="rightArrow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Enter your Username</a:t>
            </a:r>
            <a:endParaRPr lang="en-IN" sz="1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Right Arrow 5"/>
          <p:cNvSpPr/>
          <p:nvPr/>
        </p:nvSpPr>
        <p:spPr>
          <a:xfrm flipH="1">
            <a:off x="2195736" y="3573016"/>
            <a:ext cx="2268760" cy="576064"/>
          </a:xfrm>
          <a:prstGeom prst="rightArrow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Enter your Password</a:t>
            </a:r>
            <a:endParaRPr lang="en-IN" sz="1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6093296"/>
            <a:ext cx="6930102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After ‘Login Now’ the following page appears………..</a:t>
            </a:r>
            <a:endParaRPr lang="en-IN" sz="2400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Dsurv\ID surv Website Pics\control panel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Left Arrow 4"/>
          <p:cNvSpPr/>
          <p:nvPr/>
        </p:nvSpPr>
        <p:spPr>
          <a:xfrm>
            <a:off x="3419872" y="1916832"/>
            <a:ext cx="1656184" cy="504056"/>
          </a:xfrm>
          <a:prstGeom prst="leftArrow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Here</a:t>
            </a:r>
            <a:endParaRPr lang="en-IN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6146140"/>
            <a:ext cx="6396303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Then the following form will appear……..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IDsurv\ID surv Website Pics\report 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5445224"/>
            <a:ext cx="9468544" cy="1008112"/>
          </a:xfrm>
          <a:prstGeom prst="rect">
            <a:avLst/>
          </a:prstGeom>
          <a:noFill/>
        </p:spPr>
      </p:pic>
      <p:pic>
        <p:nvPicPr>
          <p:cNvPr id="3074" name="Picture 2" descr="D:\IDsurv\ID surv Website Pics\reportacas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544522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4883676"/>
            <a:ext cx="3024336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As you save the report, a reference number of your patient will be generated. 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IDsurv\ID surv Website Pics\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Left Arrow 4"/>
          <p:cNvSpPr/>
          <p:nvPr/>
        </p:nvSpPr>
        <p:spPr>
          <a:xfrm>
            <a:off x="3491880" y="2132856"/>
            <a:ext cx="5580112" cy="72008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ndalus" pitchFamily="18" charset="-78"/>
                <a:cs typeface="Andalus" pitchFamily="18" charset="-78"/>
              </a:rPr>
              <a:t>Click here to View/Update cases reported by you</a:t>
            </a:r>
            <a:endParaRPr lang="en-IN" sz="2000" dirty="0">
              <a:solidFill>
                <a:schemeClr val="tx1">
                  <a:lumMod val="95000"/>
                  <a:lumOff val="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\Desktop\update for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725144"/>
          </a:xfrm>
          <a:prstGeom prst="rect">
            <a:avLst/>
          </a:prstGeom>
          <a:noFill/>
        </p:spPr>
      </p:pic>
      <p:pic>
        <p:nvPicPr>
          <p:cNvPr id="7171" name="Picture 3" descr="C:\Users\Lenovo\Desktop\update form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21088"/>
            <a:ext cx="9144000" cy="2636913"/>
          </a:xfrm>
          <a:prstGeom prst="rect">
            <a:avLst/>
          </a:prstGeom>
          <a:noFill/>
        </p:spPr>
      </p:pic>
      <p:sp>
        <p:nvSpPr>
          <p:cNvPr id="6" name="Right Arrow 5"/>
          <p:cNvSpPr/>
          <p:nvPr/>
        </p:nvSpPr>
        <p:spPr>
          <a:xfrm>
            <a:off x="3059832" y="260648"/>
            <a:ext cx="2304256" cy="720080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Export From here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948264" y="2132856"/>
            <a:ext cx="1656184" cy="628648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Update Here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0" y="4437112"/>
            <a:ext cx="1835696" cy="576064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Unique Selection</a:t>
            </a:r>
            <a:endParaRPr lang="en-IN" sz="1600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907704" y="6165304"/>
            <a:ext cx="2016224" cy="484632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Perform Actions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148064" y="764704"/>
            <a:ext cx="1944216" cy="648072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Search from here</a:t>
            </a:r>
            <a:endParaRPr lang="en-IN" sz="1600" b="1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0"/>
            <a:ext cx="5436096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Here you can see all the cases reported by you.</a:t>
            </a:r>
            <a:endParaRPr lang="en-IN" sz="2000" b="1" i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Lenovo\Desktop\weekly repo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Left Arrow 4"/>
          <p:cNvSpPr/>
          <p:nvPr/>
        </p:nvSpPr>
        <p:spPr>
          <a:xfrm>
            <a:off x="1763688" y="3140968"/>
            <a:ext cx="2880320" cy="700656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For Weekly Report 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Lenovo\Desktop\weekly report for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0"/>
            <a:ext cx="8445624" cy="908720"/>
          </a:xfrm>
        </p:spPr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View of Your Weekly report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novo\Desktop\report aef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cxnSp>
        <p:nvCxnSpPr>
          <p:cNvPr id="5" name="Elbow Connector 4"/>
          <p:cNvCxnSpPr/>
          <p:nvPr/>
        </p:nvCxnSpPr>
        <p:spPr>
          <a:xfrm rot="16200000" flipH="1">
            <a:off x="1583668" y="3681028"/>
            <a:ext cx="720080" cy="504056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Left Arrow 7"/>
          <p:cNvSpPr/>
          <p:nvPr/>
        </p:nvSpPr>
        <p:spPr>
          <a:xfrm>
            <a:off x="2195736" y="3448424"/>
            <a:ext cx="3384376" cy="700656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any to Report Serious AEFI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641379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Report only Serious AEFI:</a:t>
            </a:r>
          </a:p>
          <a:p>
            <a:pPr lvl="1"/>
            <a:r>
              <a:rPr lang="en-IN" sz="3600" dirty="0">
                <a:latin typeface="Andalus" pitchFamily="18" charset="-78"/>
                <a:cs typeface="Andalus" pitchFamily="18" charset="-78"/>
              </a:rPr>
              <a:t>Deaths</a:t>
            </a:r>
          </a:p>
          <a:p>
            <a:pPr lvl="1"/>
            <a:r>
              <a:rPr lang="en-IN" sz="3600" dirty="0">
                <a:latin typeface="Andalus" pitchFamily="18" charset="-78"/>
                <a:cs typeface="Andalus" pitchFamily="18" charset="-78"/>
              </a:rPr>
              <a:t>Hospitalization</a:t>
            </a:r>
          </a:p>
          <a:p>
            <a:pPr lvl="1"/>
            <a:r>
              <a:rPr lang="en-IN" sz="3600" dirty="0">
                <a:latin typeface="Andalus" pitchFamily="18" charset="-78"/>
                <a:cs typeface="Andalus" pitchFamily="18" charset="-78"/>
              </a:rPr>
              <a:t>Cluster</a:t>
            </a:r>
          </a:p>
          <a:p>
            <a:pPr lvl="1"/>
            <a:r>
              <a:rPr lang="en-IN" sz="3600" dirty="0" smtClean="0">
                <a:latin typeface="Andalus" pitchFamily="18" charset="-78"/>
                <a:cs typeface="Andalus" pitchFamily="18" charset="-78"/>
              </a:rPr>
              <a:t>Disability</a:t>
            </a:r>
            <a:endParaRPr lang="en-IN" sz="3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IDsurv\ID surv Website Pics\Reportaefi 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3861048"/>
          </a:xfrm>
          <a:prstGeom prst="rect">
            <a:avLst/>
          </a:prstGeom>
          <a:noFill/>
        </p:spPr>
      </p:pic>
      <p:pic>
        <p:nvPicPr>
          <p:cNvPr id="4" name="Picture 3" descr="D:\IDsurv\ID surv Website Pics\Reportaefi 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9144000" cy="29969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11760" y="6273225"/>
            <a:ext cx="5616624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latin typeface="Andalus" pitchFamily="18" charset="-78"/>
                <a:cs typeface="Andalus" pitchFamily="18" charset="-78"/>
              </a:rPr>
              <a:t>After filling form Click  on </a:t>
            </a:r>
            <a:r>
              <a:rPr lang="en-US" sz="3200" b="1" i="1" dirty="0" smtClean="0">
                <a:latin typeface="Andalus" pitchFamily="18" charset="-78"/>
                <a:cs typeface="Andalus" pitchFamily="18" charset="-78"/>
              </a:rPr>
              <a:t>Save</a:t>
            </a:r>
            <a:endParaRPr lang="en-IN" sz="3200" b="1" i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Lenovo\Desktop\update aef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</p:spPr>
      </p:pic>
      <p:sp>
        <p:nvSpPr>
          <p:cNvPr id="4" name="Up Arrow Callout 3"/>
          <p:cNvSpPr/>
          <p:nvPr/>
        </p:nvSpPr>
        <p:spPr>
          <a:xfrm>
            <a:off x="467544" y="4077072"/>
            <a:ext cx="1224136" cy="432048"/>
          </a:xfrm>
          <a:prstGeom prst="upArrow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Here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83568" y="4312520"/>
            <a:ext cx="2304256" cy="772664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To View this Details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0"/>
            <a:ext cx="5436096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dirty="0" smtClean="0">
                <a:latin typeface="Andalus" pitchFamily="18" charset="-78"/>
                <a:cs typeface="Andalus" pitchFamily="18" charset="-78"/>
              </a:rPr>
              <a:t>Here you can see all the AEFI cases reported by you.</a:t>
            </a:r>
            <a:endParaRPr lang="en-IN" sz="3200" b="1" i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Other Ways of Reporting a Case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251520" y="116632"/>
            <a:ext cx="8712968" cy="66693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3600" b="1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Reporting a case through sms:</a:t>
            </a:r>
            <a:endParaRPr kumimoji="0" lang="en-IN" sz="3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Click </a:t>
            </a: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  <a:hlinkClick r:id="rId2"/>
              </a:rPr>
              <a:t>here</a:t>
            </a: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for more details and then, SMS appropriate codes to </a:t>
            </a:r>
            <a:r>
              <a:rPr kumimoji="0" lang="en-I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57333.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32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3600" b="1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Reporting case through mobile website:</a:t>
            </a:r>
            <a:endParaRPr kumimoji="0" lang="en-US" sz="3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Log in to your account on m.idsurv.org. Click on report a case and fill up the form and click on submit button.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3600" b="1" i="0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Reporting a case through IVR:</a:t>
            </a:r>
            <a:endParaRPr kumimoji="0" lang="en-IN" sz="3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To report a case using IVR system, call </a:t>
            </a:r>
            <a:r>
              <a:rPr kumimoji="0" lang="en-IN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02653090533</a:t>
            </a:r>
            <a:r>
              <a:rPr kumimoji="0" lang="en-IN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ea typeface="+mn-ea"/>
                <a:cs typeface="Andalus" pitchFamily="18" charset="-78"/>
              </a:rPr>
              <a:t> using your registered mobile number and follow the instructions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I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n-ea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novo\Desktop\updat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Left Arrow 3"/>
          <p:cNvSpPr/>
          <p:nvPr/>
        </p:nvSpPr>
        <p:spPr>
          <a:xfrm>
            <a:off x="2987824" y="5373216"/>
            <a:ext cx="2448272" cy="576064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to Update Profile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15816" y="6093296"/>
            <a:ext cx="6228184" cy="57606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Then Following Form will appear…… </a:t>
            </a:r>
            <a:endParaRPr lang="en-IN" sz="28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C:\Users\Lenovo\Desktop\update profil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" y="4974996"/>
            <a:ext cx="9139292" cy="1171655"/>
          </a:xfrm>
          <a:prstGeom prst="rect">
            <a:avLst/>
          </a:prstGeom>
          <a:noFill/>
        </p:spPr>
      </p:pic>
      <p:pic>
        <p:nvPicPr>
          <p:cNvPr id="13317" name="Picture 5" descr="C:\Users\Lenovo\Desktop\update profi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5013176"/>
          </a:xfrm>
          <a:prstGeom prst="rect">
            <a:avLst/>
          </a:prstGeom>
          <a:noFill/>
        </p:spPr>
      </p:pic>
      <p:sp>
        <p:nvSpPr>
          <p:cNvPr id="8" name="Left Arrow 7"/>
          <p:cNvSpPr/>
          <p:nvPr/>
        </p:nvSpPr>
        <p:spPr>
          <a:xfrm>
            <a:off x="6732240" y="5373216"/>
            <a:ext cx="1800200" cy="648072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to update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Dsurv\ID surv Website Pics\logou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463278" y="5445224"/>
            <a:ext cx="5429202" cy="830997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Click on any of the following “Logouts” after using ‘Control Panels’.</a:t>
            </a:r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Lenovo\Desktop\ho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6858000"/>
          </a:xfrm>
          <a:prstGeom prst="rect">
            <a:avLst/>
          </a:prstGeom>
          <a:noFill/>
        </p:spPr>
      </p:pic>
      <p:sp>
        <p:nvSpPr>
          <p:cNvPr id="4" name="Right Arrow 3"/>
          <p:cNvSpPr/>
          <p:nvPr/>
        </p:nvSpPr>
        <p:spPr>
          <a:xfrm>
            <a:off x="2195736" y="1052736"/>
            <a:ext cx="2088232" cy="648072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Click Here</a:t>
            </a:r>
            <a:endParaRPr lang="en-IN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23928" y="6237312"/>
            <a:ext cx="5040560" cy="62068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  <a:latin typeface="Andalus" pitchFamily="18" charset="-78"/>
                <a:cs typeface="Andalus" pitchFamily="18" charset="-78"/>
              </a:rPr>
              <a:t>Following Page will appear….</a:t>
            </a:r>
            <a:endParaRPr lang="en-IN" sz="2800" dirty="0">
              <a:solidFill>
                <a:schemeClr val="bg2">
                  <a:lumMod val="1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IDsurv\ID surv Website Pics\about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72576" cy="5877272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269776"/>
            <a:ext cx="8712968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Shows Information about 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IDsurv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b="1" dirty="0" smtClean="0">
                <a:latin typeface="Andalus" pitchFamily="18" charset="-78"/>
                <a:cs typeface="Andalus" pitchFamily="18" charset="-78"/>
              </a:rPr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Lenovo\Desktop\team of idsur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1008459"/>
            <a:ext cx="9153526" cy="5876925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The Team of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IDsurv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novo\Desktop\types of survda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ight Arrow 3"/>
          <p:cNvSpPr/>
          <p:nvPr/>
        </p:nvSpPr>
        <p:spPr>
          <a:xfrm>
            <a:off x="1115616" y="1052736"/>
            <a:ext cx="3456384" cy="10801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Surveillance data in different Formats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Lenovo\Desktop\map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9144000" cy="4320480"/>
          </a:xfrm>
          <a:prstGeom prst="rect">
            <a:avLst/>
          </a:prstGeom>
          <a:noFill/>
        </p:spPr>
      </p:pic>
      <p:pic>
        <p:nvPicPr>
          <p:cNvPr id="17410" name="Picture 2" descr="C:\Users\Lenovo\Desktop\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9144000" cy="1797521"/>
          </a:xfrm>
          <a:prstGeom prst="rect">
            <a:avLst/>
          </a:prstGeom>
          <a:noFill/>
        </p:spPr>
      </p:pic>
      <p:sp>
        <p:nvSpPr>
          <p:cNvPr id="5" name="Left Arrow 4"/>
          <p:cNvSpPr/>
          <p:nvPr/>
        </p:nvSpPr>
        <p:spPr>
          <a:xfrm>
            <a:off x="1259632" y="2132856"/>
            <a:ext cx="3816424" cy="576064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here for customize search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1825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Surveillance data in Map format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novo\Desktop\bck 2 ma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Left Arrow 3"/>
          <p:cNvSpPr/>
          <p:nvPr/>
        </p:nvSpPr>
        <p:spPr>
          <a:xfrm>
            <a:off x="1331640" y="-27384"/>
            <a:ext cx="3384376" cy="648072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to go back to Home page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Lenovo\Desktop\default vi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1052736"/>
            <a:ext cx="9153526" cy="5805264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269776"/>
            <a:ext cx="8568952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Default view of  Surveillance chart</a:t>
            </a:r>
            <a:r>
              <a:rPr lang="en-IN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IN" b="1" dirty="0" smtClean="0">
                <a:latin typeface="Andalus" pitchFamily="18" charset="-78"/>
                <a:cs typeface="Andalus" pitchFamily="18" charset="-78"/>
              </a:rPr>
            </a:b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79512" y="44624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Surveillance data Basic search in Chart</a:t>
            </a:r>
            <a:endParaRPr lang="en-IN" dirty="0"/>
          </a:p>
        </p:txBody>
      </p:sp>
      <p:pic>
        <p:nvPicPr>
          <p:cNvPr id="7170" name="Picture 2" descr="D:\IDsurv\ID surv Website Pics\chart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25" y="908720"/>
            <a:ext cx="9097963" cy="4536504"/>
          </a:xfrm>
          <a:prstGeom prst="rect">
            <a:avLst/>
          </a:prstGeom>
          <a:noFill/>
        </p:spPr>
      </p:pic>
      <p:sp>
        <p:nvSpPr>
          <p:cNvPr id="7" name="Left Arrow 6"/>
          <p:cNvSpPr/>
          <p:nvPr/>
        </p:nvSpPr>
        <p:spPr>
          <a:xfrm>
            <a:off x="1547664" y="2584328"/>
            <a:ext cx="1800200" cy="628648"/>
          </a:xfrm>
          <a:prstGeom prst="lef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to search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7171" name="Picture 3" descr="D:\IDsurv\ID surv Website Pics\char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97152"/>
            <a:ext cx="9153526" cy="2060848"/>
          </a:xfrm>
          <a:prstGeom prst="rect">
            <a:avLst/>
          </a:prstGeom>
          <a:noFill/>
        </p:spPr>
      </p:pic>
      <p:sp>
        <p:nvSpPr>
          <p:cNvPr id="8" name="Rounded Rectangle 7"/>
          <p:cNvSpPr/>
          <p:nvPr/>
        </p:nvSpPr>
        <p:spPr>
          <a:xfrm>
            <a:off x="7020272" y="6165304"/>
            <a:ext cx="1979712" cy="4766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Continue……</a:t>
            </a:r>
            <a:endParaRPr lang="en-IN" sz="20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IDsurv\ID surv Website Pics\Chart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88" y="1"/>
            <a:ext cx="9172576" cy="4149079"/>
          </a:xfrm>
          <a:prstGeom prst="rect">
            <a:avLst/>
          </a:prstGeom>
          <a:noFill/>
        </p:spPr>
      </p:pic>
      <p:pic>
        <p:nvPicPr>
          <p:cNvPr id="8195" name="Picture 3" descr="D:\IDsurv\ID surv Website Pics\chart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" y="3645024"/>
            <a:ext cx="9117013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Lenovo\Desktop\tabular frma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040560"/>
          </a:xfrm>
          <a:prstGeom prst="rect">
            <a:avLst/>
          </a:prstGeom>
          <a:noFill/>
        </p:spPr>
      </p:pic>
      <p:pic>
        <p:nvPicPr>
          <p:cNvPr id="23555" name="Picture 3" descr="C:\Users\Lenovo\Desktop\tabular frmat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9144000" cy="3501008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Surveillance data view in Tabular format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97768"/>
            <a:ext cx="8712968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Click FAQ for getting answers of your Queries 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098" name="Picture 2" descr="D:\IDsurv\ID surv Website Pics\FAQ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Resources</a:t>
            </a:r>
            <a:endParaRPr lang="en-IN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123" name="Picture 3" descr="D:\IDsurv\ID surv Website Pics\Resour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Post Your Valuable “Feedback” 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050" name="Picture 2" descr="D:\IDsurv\ID surv Website Pics\Feeback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504" y="5733256"/>
            <a:ext cx="8856984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After clicking on ‘Feedback’ the following form will appear…</a:t>
            </a: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esktop\feedback for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</p:spPr>
      </p:pic>
      <p:pic>
        <p:nvPicPr>
          <p:cNvPr id="2051" name="Picture 3" descr="C:\Users\Lenovo\Desktop\feedback 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73216"/>
            <a:ext cx="8820471" cy="1484784"/>
          </a:xfrm>
          <a:prstGeom prst="rect">
            <a:avLst/>
          </a:prstGeom>
          <a:noFill/>
        </p:spPr>
      </p:pic>
      <p:sp>
        <p:nvSpPr>
          <p:cNvPr id="4" name="Left Arrow 3"/>
          <p:cNvSpPr/>
          <p:nvPr/>
        </p:nvSpPr>
        <p:spPr>
          <a:xfrm>
            <a:off x="5076056" y="5877272"/>
            <a:ext cx="3528392" cy="1008112"/>
          </a:xfrm>
          <a:prstGeom prst="lef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ndalus" pitchFamily="18" charset="-78"/>
                <a:cs typeface="Andalus" pitchFamily="18" charset="-78"/>
              </a:rPr>
              <a:t>Click on ‘Send Now’ for sending your ‘Feedback’</a:t>
            </a:r>
            <a:endParaRPr lang="en-IN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Contact Us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9218" name="Picture 2" descr="D:\IDsurv\ID surv Website Pics\Contact u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8800" dirty="0" smtClean="0">
                <a:latin typeface="Andalus" pitchFamily="18" charset="-78"/>
                <a:cs typeface="Andalus" pitchFamily="18" charset="-78"/>
              </a:rPr>
              <a:t>Thank you</a:t>
            </a:r>
            <a:endParaRPr lang="en-IN" sz="8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</TotalTime>
  <Words>444</Words>
  <Application>Microsoft Office PowerPoint</Application>
  <PresentationFormat>On-screen Show (4:3)</PresentationFormat>
  <Paragraphs>83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IDsurv.org An innovative Infectitious Disease and Serious AEFI surveillance system</vt:lpstr>
      <vt:lpstr>How do I join IDsurv.org?</vt:lpstr>
      <vt:lpstr>Slide 3</vt:lpstr>
      <vt:lpstr>Slide 4</vt:lpstr>
      <vt:lpstr>Slide 5</vt:lpstr>
      <vt:lpstr>Slide 6</vt:lpstr>
      <vt:lpstr>After submitting the form you will get your username and password, once your registration is verified and approved by the Administrator. </vt:lpstr>
      <vt:lpstr>If you are already registered user Login from here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View of Your Weekly report</vt:lpstr>
      <vt:lpstr>Slide 19</vt:lpstr>
      <vt:lpstr>Slide 20</vt:lpstr>
      <vt:lpstr>Slide 21</vt:lpstr>
      <vt:lpstr>Slide 22</vt:lpstr>
      <vt:lpstr>Other Ways of Reporting a Case</vt:lpstr>
      <vt:lpstr>Slide 24</vt:lpstr>
      <vt:lpstr>Slide 25</vt:lpstr>
      <vt:lpstr>Slide 26</vt:lpstr>
      <vt:lpstr>Slide 27</vt:lpstr>
      <vt:lpstr>Slide 28</vt:lpstr>
      <vt:lpstr>Shows Information about  IDsurv  </vt:lpstr>
      <vt:lpstr>The Team of IDsurv</vt:lpstr>
      <vt:lpstr>Slide 31</vt:lpstr>
      <vt:lpstr>Surveillance data in Map format</vt:lpstr>
      <vt:lpstr>Slide 33</vt:lpstr>
      <vt:lpstr>Default view of  Surveillance chart </vt:lpstr>
      <vt:lpstr>Surveillance data Basic search in Chart</vt:lpstr>
      <vt:lpstr>Slide 36</vt:lpstr>
      <vt:lpstr>Surveillance data view in Tabular format</vt:lpstr>
      <vt:lpstr>Click FAQ for getting answers of your Queries </vt:lpstr>
      <vt:lpstr>Resources</vt:lpstr>
      <vt:lpstr>Post Your Valuable “Feedback” </vt:lpstr>
      <vt:lpstr>Slide 41</vt:lpstr>
      <vt:lpstr>Contact Us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 file for using Idsurv.org</dc:title>
  <dc:creator>Lenovo</dc:creator>
  <cp:lastModifiedBy>Lenovo</cp:lastModifiedBy>
  <cp:revision>59</cp:revision>
  <dcterms:created xsi:type="dcterms:W3CDTF">2013-01-04T12:52:38Z</dcterms:created>
  <dcterms:modified xsi:type="dcterms:W3CDTF">2013-01-10T10:30:12Z</dcterms:modified>
</cp:coreProperties>
</file>